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4"/>
  </p:notesMasterIdLst>
  <p:sldIdLst>
    <p:sldId id="263" r:id="rId2"/>
    <p:sldId id="257" r:id="rId3"/>
    <p:sldId id="258" r:id="rId4"/>
    <p:sldId id="259" r:id="rId5"/>
    <p:sldId id="264" r:id="rId6"/>
    <p:sldId id="269" r:id="rId7"/>
    <p:sldId id="262" r:id="rId8"/>
    <p:sldId id="265" r:id="rId9"/>
    <p:sldId id="266" r:id="rId10"/>
    <p:sldId id="268" r:id="rId11"/>
    <p:sldId id="267" r:id="rId12"/>
    <p:sldId id="261"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015" autoAdjust="0"/>
  </p:normalViewPr>
  <p:slideViewPr>
    <p:cSldViewPr>
      <p:cViewPr>
        <p:scale>
          <a:sx n="63" d="100"/>
          <a:sy n="63" d="100"/>
        </p:scale>
        <p:origin x="-1356" y="-12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C7BF85-A6B5-4817-9E14-517300F6B62C}" type="datetimeFigureOut">
              <a:rPr lang="en-GB" smtClean="0"/>
              <a:t>01/08/2020</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AF7BAB-5EE0-4DD3-A2C2-F67F642300AE}" type="slidenum">
              <a:rPr lang="en-GB" smtClean="0"/>
              <a:t>‹#›</a:t>
            </a:fld>
            <a:endParaRPr lang="en-GB" dirty="0"/>
          </a:p>
        </p:txBody>
      </p:sp>
    </p:spTree>
    <p:extLst>
      <p:ext uri="{BB962C8B-B14F-4D97-AF65-F5344CB8AC3E}">
        <p14:creationId xmlns:p14="http://schemas.microsoft.com/office/powerpoint/2010/main" val="3668774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are also children all over the world</a:t>
            </a:r>
            <a:r>
              <a:rPr lang="en-GB" baseline="0" dirty="0" smtClean="0"/>
              <a:t> playing and learning, eating and sleeping  at one point. As much as these children might not be the same, look the same, eat the same food, dress in the same kind of clothes, be of the same complexion, in their inside they are all the same</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2</a:t>
            </a:fld>
            <a:endParaRPr lang="en-GB" dirty="0"/>
          </a:p>
        </p:txBody>
      </p:sp>
    </p:spTree>
    <p:extLst>
      <p:ext uri="{BB962C8B-B14F-4D97-AF65-F5344CB8AC3E}">
        <p14:creationId xmlns:p14="http://schemas.microsoft.com/office/powerpoint/2010/main" val="2410835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book emphasizes that we should celebrate both the internal and external factors that make us both the same and different. The</a:t>
            </a:r>
            <a:r>
              <a:rPr lang="en-GB" baseline="0" dirty="0" smtClean="0"/>
              <a:t> book thus conveys the message that even though we may appear different we all have a common bond of pain and joy.</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3</a:t>
            </a:fld>
            <a:endParaRPr lang="en-GB" dirty="0"/>
          </a:p>
        </p:txBody>
      </p:sp>
    </p:spTree>
    <p:extLst>
      <p:ext uri="{BB962C8B-B14F-4D97-AF65-F5344CB8AC3E}">
        <p14:creationId xmlns:p14="http://schemas.microsoft.com/office/powerpoint/2010/main" val="3797194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The image from the book </a:t>
            </a:r>
            <a:r>
              <a:rPr lang="en-GB" baseline="0" dirty="0" smtClean="0"/>
              <a:t> “ Whoever You Are”, expresses how children all over the world are diverse. The children in the image have different complexions. The children are also dressed in different types of clothing, some have short hair and others have long hair but all these differences only make them unique. They are all children with blood flowing in them and with all their biological processes being similar.</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4</a:t>
            </a:fld>
            <a:endParaRPr lang="en-GB" dirty="0"/>
          </a:p>
        </p:txBody>
      </p:sp>
    </p:spTree>
    <p:extLst>
      <p:ext uri="{BB962C8B-B14F-4D97-AF65-F5344CB8AC3E}">
        <p14:creationId xmlns:p14="http://schemas.microsoft.com/office/powerpoint/2010/main" val="1162553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Smiles, hurts and tears therefore make all children the same despite them living in different geographical</a:t>
            </a:r>
            <a:r>
              <a:rPr lang="en-GB" baseline="0" dirty="0" smtClean="0"/>
              <a:t> locations and having varied socio-cultural backgrounds</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5</a:t>
            </a:fld>
            <a:endParaRPr lang="en-GB" dirty="0"/>
          </a:p>
        </p:txBody>
      </p:sp>
    </p:spTree>
    <p:extLst>
      <p:ext uri="{BB962C8B-B14F-4D97-AF65-F5344CB8AC3E}">
        <p14:creationId xmlns:p14="http://schemas.microsoft.com/office/powerpoint/2010/main" val="1716895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quote is an illustration of the existing geographical and physical differences.</a:t>
            </a:r>
            <a:r>
              <a:rPr lang="en-GB" baseline="0" dirty="0" smtClean="0"/>
              <a:t> Besides the differences, there are also similarities that will be found in all children all over the world regardless of their physical and geographical variations</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6</a:t>
            </a:fld>
            <a:endParaRPr lang="en-GB" dirty="0"/>
          </a:p>
        </p:txBody>
      </p:sp>
    </p:spTree>
    <p:extLst>
      <p:ext uri="{BB962C8B-B14F-4D97-AF65-F5344CB8AC3E}">
        <p14:creationId xmlns:p14="http://schemas.microsoft.com/office/powerpoint/2010/main" val="1856257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a:t>
            </a:r>
            <a:r>
              <a:rPr lang="en-GB" baseline="0" dirty="0" smtClean="0"/>
              <a:t> quote is a clear demonstration that there exists differences among us but the most important thing is that we should enjoy the fact that we are different as well as enjoy the similarities that we share.</a:t>
            </a:r>
            <a:endParaRPr lang="en-GB" dirty="0" smtClean="0"/>
          </a:p>
          <a:p>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7</a:t>
            </a:fld>
            <a:endParaRPr lang="en-GB" dirty="0"/>
          </a:p>
        </p:txBody>
      </p:sp>
    </p:spTree>
    <p:extLst>
      <p:ext uri="{BB962C8B-B14F-4D97-AF65-F5344CB8AC3E}">
        <p14:creationId xmlns:p14="http://schemas.microsoft.com/office/powerpoint/2010/main" val="884826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statement is also an encouragement for children to love themselves as they are because they are just like their fellow children elsewhere in the world</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8</a:t>
            </a:fld>
            <a:endParaRPr lang="en-GB" dirty="0"/>
          </a:p>
        </p:txBody>
      </p:sp>
    </p:spTree>
    <p:extLst>
      <p:ext uri="{BB962C8B-B14F-4D97-AF65-F5344CB8AC3E}">
        <p14:creationId xmlns:p14="http://schemas.microsoft.com/office/powerpoint/2010/main" val="3952357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cover page of the book is itself an enough message of diversity.</a:t>
            </a:r>
            <a:r>
              <a:rPr lang="en-GB" baseline="0" dirty="0" smtClean="0"/>
              <a:t> The writings “ Whoever You Are” are written in different colours and in different fonts. It is therefore evident that children can be of different body sizes but they are all important</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9</a:t>
            </a:fld>
            <a:endParaRPr lang="en-GB" dirty="0"/>
          </a:p>
        </p:txBody>
      </p:sp>
    </p:spTree>
    <p:extLst>
      <p:ext uri="{BB962C8B-B14F-4D97-AF65-F5344CB8AC3E}">
        <p14:creationId xmlns:p14="http://schemas.microsoft.com/office/powerpoint/2010/main" val="3621842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cover page therefore welcomes people of diverse backgrounds</a:t>
            </a:r>
            <a:r>
              <a:rPr lang="en-GB" baseline="0" dirty="0" smtClean="0"/>
              <a:t> to study it. The author reveals on the cover page that she has no bias and the information in the text is meant for diverse groups of people.</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10</a:t>
            </a:fld>
            <a:endParaRPr lang="en-GB" dirty="0"/>
          </a:p>
        </p:txBody>
      </p:sp>
    </p:spTree>
    <p:extLst>
      <p:ext uri="{BB962C8B-B14F-4D97-AF65-F5344CB8AC3E}">
        <p14:creationId xmlns:p14="http://schemas.microsoft.com/office/powerpoint/2010/main" val="3733666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repetition</a:t>
            </a:r>
            <a:r>
              <a:rPr lang="en-GB" baseline="0" dirty="0" smtClean="0"/>
              <a:t> of the similarity of our internal beings, proves how the author of this book wanted its readers to understand that diversity exists and it is a beautiful thing. Diversity should therefore be appreciated</a:t>
            </a:r>
            <a:endParaRPr lang="en-GB" dirty="0"/>
          </a:p>
        </p:txBody>
      </p:sp>
      <p:sp>
        <p:nvSpPr>
          <p:cNvPr id="4" name="Slide Number Placeholder 3"/>
          <p:cNvSpPr>
            <a:spLocks noGrp="1"/>
          </p:cNvSpPr>
          <p:nvPr>
            <p:ph type="sldNum" sz="quarter" idx="10"/>
          </p:nvPr>
        </p:nvSpPr>
        <p:spPr/>
        <p:txBody>
          <a:bodyPr/>
          <a:lstStyle/>
          <a:p>
            <a:fld id="{F2AF7BAB-5EE0-4DD3-A2C2-F67F642300AE}" type="slidenum">
              <a:rPr lang="en-GB" smtClean="0"/>
              <a:t>11</a:t>
            </a:fld>
            <a:endParaRPr lang="en-GB" dirty="0"/>
          </a:p>
        </p:txBody>
      </p:sp>
    </p:spTree>
    <p:extLst>
      <p:ext uri="{BB962C8B-B14F-4D97-AF65-F5344CB8AC3E}">
        <p14:creationId xmlns:p14="http://schemas.microsoft.com/office/powerpoint/2010/main" val="15681504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A40FC7C-53A1-43BF-9A9B-266465CE700D}" type="datetimeFigureOut">
              <a:rPr lang="en-GB" smtClean="0"/>
              <a:t>01/08/2020</a:t>
            </a:fld>
            <a:endParaRPr lang="en-GB"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493B456-F5EC-443F-AC9C-749C5FCCD2B1}"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40FC7C-53A1-43BF-9A9B-266465CE700D}" type="datetimeFigureOut">
              <a:rPr lang="en-GB" smtClean="0"/>
              <a:t>01/08/2020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0493B456-F5EC-443F-AC9C-749C5FCCD2B1}" type="slidenum">
              <a:rPr lang="en-GB" smtClean="0"/>
              <a:t>‹#›</a:t>
            </a:fld>
            <a:endParaRPr lang="en-GB"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A40FC7C-53A1-43BF-9A9B-266465CE700D}" type="datetimeFigureOut">
              <a:rPr lang="en-GB" smtClean="0"/>
              <a:t>01/08/2020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0493B456-F5EC-443F-AC9C-749C5FCCD2B1}" type="slidenum">
              <a:rPr lang="en-GB" smtClean="0"/>
              <a:t>‹#›</a:t>
            </a:fld>
            <a:endParaRPr lang="en-GB"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A40FC7C-53A1-43BF-9A9B-266465CE700D}" type="datetimeFigureOut">
              <a:rPr lang="en-GB" smtClean="0"/>
              <a:t>01/08/2020</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0493B456-F5EC-443F-AC9C-749C5FCCD2B1}" type="slidenum">
              <a:rPr lang="en-GB" smtClean="0"/>
              <a:t>‹#›</a:t>
            </a:fld>
            <a:endParaRPr lang="en-GB"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A40FC7C-53A1-43BF-9A9B-266465CE700D}" type="datetimeFigureOut">
              <a:rPr lang="en-GB" smtClean="0"/>
              <a:t>01/08/2020</a:t>
            </a:fld>
            <a:endParaRPr lang="en-GB" dirty="0"/>
          </a:p>
        </p:txBody>
      </p:sp>
      <p:sp>
        <p:nvSpPr>
          <p:cNvPr id="8" name="Footer Placeholder 7"/>
          <p:cNvSpPr>
            <a:spLocks noGrp="1"/>
          </p:cNvSpPr>
          <p:nvPr>
            <p:ph type="ftr" sz="quarter" idx="11"/>
          </p:nvPr>
        </p:nvSpPr>
        <p:spPr/>
        <p:txBody>
          <a:bodyPr/>
          <a:lstStyle>
            <a:extLst/>
          </a:lstStyle>
          <a:p>
            <a:endParaRPr lang="en-GB" dirty="0"/>
          </a:p>
        </p:txBody>
      </p:sp>
      <p:sp>
        <p:nvSpPr>
          <p:cNvPr id="9" name="Slide Number Placeholder 8"/>
          <p:cNvSpPr>
            <a:spLocks noGrp="1"/>
          </p:cNvSpPr>
          <p:nvPr>
            <p:ph type="sldNum" sz="quarter" idx="12"/>
          </p:nvPr>
        </p:nvSpPr>
        <p:spPr/>
        <p:txBody>
          <a:bodyPr/>
          <a:lstStyle>
            <a:extLst/>
          </a:lstStyle>
          <a:p>
            <a:fld id="{0493B456-F5EC-443F-AC9C-749C5FCCD2B1}"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A40FC7C-53A1-43BF-9A9B-266465CE700D}" type="datetimeFigureOut">
              <a:rPr lang="en-GB" smtClean="0"/>
              <a:t>01/08/2020</a:t>
            </a:fld>
            <a:endParaRPr lang="en-GB" dirty="0"/>
          </a:p>
        </p:txBody>
      </p:sp>
      <p:sp>
        <p:nvSpPr>
          <p:cNvPr id="4" name="Footer Placeholder 3"/>
          <p:cNvSpPr>
            <a:spLocks noGrp="1"/>
          </p:cNvSpPr>
          <p:nvPr>
            <p:ph type="ftr" sz="quarter" idx="11"/>
          </p:nvPr>
        </p:nvSpPr>
        <p:spPr/>
        <p:txBody>
          <a:bodyPr/>
          <a:lstStyle>
            <a:extLst/>
          </a:lstStyle>
          <a:p>
            <a:endParaRPr lang="en-GB" dirty="0"/>
          </a:p>
        </p:txBody>
      </p:sp>
      <p:sp>
        <p:nvSpPr>
          <p:cNvPr id="5" name="Slide Number Placeholder 4"/>
          <p:cNvSpPr>
            <a:spLocks noGrp="1"/>
          </p:cNvSpPr>
          <p:nvPr>
            <p:ph type="sldNum" sz="quarter" idx="12"/>
          </p:nvPr>
        </p:nvSpPr>
        <p:spPr/>
        <p:txBody>
          <a:bodyPr/>
          <a:lstStyle>
            <a:extLst/>
          </a:lstStyle>
          <a:p>
            <a:fld id="{0493B456-F5EC-443F-AC9C-749C5FCCD2B1}" type="slidenum">
              <a:rPr lang="en-GB" smtClean="0"/>
              <a:t>‹#›</a:t>
            </a:fld>
            <a:endParaRPr lang="en-GB"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A40FC7C-53A1-43BF-9A9B-266465CE700D}" type="datetimeFigureOut">
              <a:rPr lang="en-GB" smtClean="0"/>
              <a:t>01/08/2020</a:t>
            </a:fld>
            <a:endParaRPr lang="en-GB" dirty="0"/>
          </a:p>
        </p:txBody>
      </p:sp>
      <p:sp>
        <p:nvSpPr>
          <p:cNvPr id="3" name="Footer Placeholder 2"/>
          <p:cNvSpPr>
            <a:spLocks noGrp="1"/>
          </p:cNvSpPr>
          <p:nvPr>
            <p:ph type="ftr" sz="quarter" idx="11"/>
          </p:nvPr>
        </p:nvSpPr>
        <p:spPr/>
        <p:txBody>
          <a:bodyPr/>
          <a:lstStyle>
            <a:extLst/>
          </a:lstStyle>
          <a:p>
            <a:endParaRPr lang="en-GB" dirty="0"/>
          </a:p>
        </p:txBody>
      </p:sp>
      <p:sp>
        <p:nvSpPr>
          <p:cNvPr id="4" name="Slide Number Placeholder 3"/>
          <p:cNvSpPr>
            <a:spLocks noGrp="1"/>
          </p:cNvSpPr>
          <p:nvPr>
            <p:ph type="sldNum" sz="quarter" idx="12"/>
          </p:nvPr>
        </p:nvSpPr>
        <p:spPr/>
        <p:txBody>
          <a:bodyPr/>
          <a:lstStyle>
            <a:extLst/>
          </a:lstStyle>
          <a:p>
            <a:fld id="{0493B456-F5EC-443F-AC9C-749C5FCCD2B1}"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A40FC7C-53A1-43BF-9A9B-266465CE700D}" type="datetimeFigureOut">
              <a:rPr lang="en-GB" smtClean="0"/>
              <a:t>01/08/2020</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0493B456-F5EC-443F-AC9C-749C5FCCD2B1}"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A40FC7C-53A1-43BF-9A9B-266465CE700D}" type="datetimeFigureOut">
              <a:rPr lang="en-GB" smtClean="0"/>
              <a:t>01/08/2020</a:t>
            </a:fld>
            <a:endParaRPr lang="en-GB"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493B456-F5EC-443F-AC9C-749C5FCCD2B1}" type="slidenum">
              <a:rPr lang="en-GB" smtClean="0"/>
              <a:t>‹#›</a:t>
            </a:fld>
            <a:endParaRPr lang="en-GB"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40FC7C-53A1-43BF-9A9B-266465CE700D}" type="datetimeFigureOut">
              <a:rPr lang="en-GB" smtClean="0"/>
              <a:t>01/08/2020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0493B456-F5EC-443F-AC9C-749C5FCCD2B1}"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40FC7C-53A1-43BF-9A9B-266465CE700D}" type="datetimeFigureOut">
              <a:rPr lang="en-GB" smtClean="0"/>
              <a:t>01/08/2020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0493B456-F5EC-443F-AC9C-749C5FCCD2B1}"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A40FC7C-53A1-43BF-9A9B-266465CE700D}" type="datetimeFigureOut">
              <a:rPr lang="en-GB" smtClean="0"/>
              <a:t>01/08/2020</a:t>
            </a:fld>
            <a:endParaRPr lang="en-GB"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493B456-F5EC-443F-AC9C-749C5FCCD2B1}"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smtClean="0"/>
              <a:t>Whoever You Are</a:t>
            </a:r>
            <a:endParaRPr lang="en-GB" dirty="0"/>
          </a:p>
        </p:txBody>
      </p:sp>
      <p:sp>
        <p:nvSpPr>
          <p:cNvPr id="3" name="Subtitle 2"/>
          <p:cNvSpPr>
            <a:spLocks noGrp="1"/>
          </p:cNvSpPr>
          <p:nvPr>
            <p:ph type="subTitle" idx="1"/>
          </p:nvPr>
        </p:nvSpPr>
        <p:spPr/>
        <p:txBody>
          <a:bodyPr>
            <a:normAutofit fontScale="70000" lnSpcReduction="20000"/>
          </a:bodyPr>
          <a:lstStyle/>
          <a:p>
            <a:pPr algn="ctr"/>
            <a:r>
              <a:rPr lang="en-GB" dirty="0" smtClean="0">
                <a:solidFill>
                  <a:schemeClr val="tx1"/>
                </a:solidFill>
              </a:rPr>
              <a:t>Name</a:t>
            </a:r>
          </a:p>
          <a:p>
            <a:pPr algn="ctr"/>
            <a:r>
              <a:rPr lang="en-GB" dirty="0" smtClean="0">
                <a:solidFill>
                  <a:schemeClr val="tx1"/>
                </a:solidFill>
              </a:rPr>
              <a:t>Institution</a:t>
            </a:r>
          </a:p>
          <a:p>
            <a:pPr algn="ctr"/>
            <a:r>
              <a:rPr lang="en-GB" dirty="0" smtClean="0">
                <a:solidFill>
                  <a:schemeClr val="tx1"/>
                </a:solidFill>
              </a:rPr>
              <a:t>Professor</a:t>
            </a:r>
          </a:p>
          <a:p>
            <a:pPr algn="ctr"/>
            <a:r>
              <a:rPr lang="en-GB" dirty="0" smtClean="0">
                <a:solidFill>
                  <a:schemeClr val="tx1"/>
                </a:solidFill>
              </a:rPr>
              <a:t>Date</a:t>
            </a:r>
          </a:p>
          <a:p>
            <a:endParaRPr lang="en-GB" dirty="0"/>
          </a:p>
        </p:txBody>
      </p:sp>
    </p:spTree>
    <p:extLst>
      <p:ext uri="{BB962C8B-B14F-4D97-AF65-F5344CB8AC3E}">
        <p14:creationId xmlns:p14="http://schemas.microsoft.com/office/powerpoint/2010/main" val="1991150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Font typeface="Arial" pitchFamily="34" charset="0"/>
              <a:buChar char="•"/>
            </a:pPr>
            <a:r>
              <a:rPr lang="en-GB" dirty="0" smtClean="0"/>
              <a:t>The book “Whoever You Are “is an expression of both the existence and beauty of diversity</a:t>
            </a:r>
          </a:p>
          <a:p>
            <a:pPr>
              <a:buFont typeface="Arial" pitchFamily="34" charset="0"/>
              <a:buChar char="•"/>
            </a:pPr>
            <a:r>
              <a:rPr lang="en-GB" dirty="0" smtClean="0"/>
              <a:t>The author illustrates that all over the world, there are children who are laughing and crying at the same time </a:t>
            </a:r>
          </a:p>
          <a:p>
            <a:pPr>
              <a:buFont typeface="Arial" pitchFamily="34" charset="0"/>
              <a:buChar char="•"/>
            </a:pPr>
            <a:r>
              <a:rPr lang="en-GB" dirty="0" smtClean="0"/>
              <a:t>Despite the social, economic, political, racial and cultural backgrounds of all children, they all at one point cry and laugh</a:t>
            </a:r>
          </a:p>
          <a:p>
            <a:pPr>
              <a:buFont typeface="Arial" pitchFamily="34" charset="0"/>
              <a:buChar char="•"/>
            </a:pPr>
            <a:r>
              <a:rPr lang="en-GB" dirty="0" smtClean="0"/>
              <a:t>“Their skin may be different, their schools may be different….” but “their smiles are same as yours, their tears are the same as yours, joy, pain, laughter…” (Carlson 2)</a:t>
            </a:r>
          </a:p>
          <a:p>
            <a:pPr>
              <a:buFont typeface="Arial" pitchFamily="34" charset="0"/>
              <a:buChar char="•"/>
            </a:pPr>
            <a:endParaRPr lang="en-GB" dirty="0" smtClean="0"/>
          </a:p>
          <a:p>
            <a:pPr marL="109728" indent="0">
              <a:buNone/>
            </a:pPr>
            <a:endParaRPr lang="en-GB" dirty="0"/>
          </a:p>
          <a:p>
            <a:endParaRPr lang="en-GB" dirty="0"/>
          </a:p>
          <a:p>
            <a:endParaRPr lang="en-GB" dirty="0"/>
          </a:p>
          <a:p>
            <a:pPr>
              <a:buFont typeface="Arial" pitchFamily="34" charset="0"/>
              <a:buChar char="•"/>
            </a:pPr>
            <a:endParaRPr lang="en-GB" dirty="0" smtClean="0"/>
          </a:p>
        </p:txBody>
      </p:sp>
      <p:sp>
        <p:nvSpPr>
          <p:cNvPr id="2" name="Title 1"/>
          <p:cNvSpPr>
            <a:spLocks noGrp="1"/>
          </p:cNvSpPr>
          <p:nvPr>
            <p:ph type="title"/>
          </p:nvPr>
        </p:nvSpPr>
        <p:spPr/>
        <p:txBody>
          <a:bodyPr>
            <a:normAutofit/>
          </a:bodyPr>
          <a:lstStyle/>
          <a:p>
            <a:pPr algn="ctr"/>
            <a:r>
              <a:rPr lang="en-GB" dirty="0" smtClean="0"/>
              <a:t>Whoever You Are</a:t>
            </a:r>
            <a:endParaRPr lang="en-GB" dirty="0"/>
          </a:p>
        </p:txBody>
      </p:sp>
    </p:spTree>
    <p:extLst>
      <p:ext uri="{BB962C8B-B14F-4D97-AF65-F5344CB8AC3E}">
        <p14:creationId xmlns:p14="http://schemas.microsoft.com/office/powerpoint/2010/main" val="1071601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Arial" pitchFamily="34" charset="0"/>
              <a:buChar char="•"/>
            </a:pPr>
            <a:r>
              <a:rPr lang="en-GB" dirty="0" smtClean="0"/>
              <a:t>Children all over the world may not look the same, speak the same language or even have the same lifestyle</a:t>
            </a:r>
          </a:p>
          <a:p>
            <a:pPr>
              <a:buFont typeface="Arial" pitchFamily="34" charset="0"/>
              <a:buChar char="•"/>
            </a:pPr>
            <a:r>
              <a:rPr lang="en-GB" dirty="0" smtClean="0"/>
              <a:t>Despite these differences, they have inherent similarities in them</a:t>
            </a:r>
          </a:p>
          <a:p>
            <a:pPr>
              <a:buFont typeface="Arial" pitchFamily="34" charset="0"/>
              <a:buChar char="•"/>
            </a:pPr>
            <a:r>
              <a:rPr lang="en-GB" dirty="0" smtClean="0"/>
              <a:t>Children and human beings all over the world, ought to recognize both their similarities and differences</a:t>
            </a:r>
          </a:p>
          <a:p>
            <a:pPr>
              <a:buFont typeface="Arial" pitchFamily="34" charset="0"/>
              <a:buChar char="•"/>
            </a:pPr>
            <a:r>
              <a:rPr lang="en-GB" dirty="0" smtClean="0"/>
              <a:t>Our differences should not separate us rather we should rejoice in them </a:t>
            </a:r>
          </a:p>
          <a:p>
            <a:endParaRPr lang="en-GB" dirty="0"/>
          </a:p>
        </p:txBody>
      </p:sp>
      <p:sp>
        <p:nvSpPr>
          <p:cNvPr id="2" name="Title 1"/>
          <p:cNvSpPr>
            <a:spLocks noGrp="1"/>
          </p:cNvSpPr>
          <p:nvPr>
            <p:ph type="title"/>
          </p:nvPr>
        </p:nvSpPr>
        <p:spPr/>
        <p:txBody>
          <a:bodyPr>
            <a:normAutofit/>
          </a:bodyPr>
          <a:lstStyle/>
          <a:p>
            <a:pPr algn="ctr"/>
            <a:r>
              <a:rPr lang="en-GB" dirty="0" smtClean="0"/>
              <a:t>Whoever You Are</a:t>
            </a:r>
            <a:endParaRPr lang="en-GB" dirty="0"/>
          </a:p>
        </p:txBody>
      </p:sp>
    </p:spTree>
    <p:extLst>
      <p:ext uri="{BB962C8B-B14F-4D97-AF65-F5344CB8AC3E}">
        <p14:creationId xmlns:p14="http://schemas.microsoft.com/office/powerpoint/2010/main" val="3741891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Arial" pitchFamily="34" charset="0"/>
              <a:buChar char="•"/>
            </a:pPr>
            <a:endParaRPr lang="en-GB" dirty="0"/>
          </a:p>
          <a:p>
            <a:pPr>
              <a:buFont typeface="Courier New" pitchFamily="49" charset="0"/>
              <a:buChar char="o"/>
            </a:pPr>
            <a:endParaRPr lang="en-GB" dirty="0" smtClean="0"/>
          </a:p>
          <a:p>
            <a:pPr>
              <a:buFont typeface="Courier New" pitchFamily="49" charset="0"/>
              <a:buChar char="o"/>
            </a:pPr>
            <a:endParaRPr lang="en-GB" dirty="0" smtClean="0"/>
          </a:p>
        </p:txBody>
      </p:sp>
      <p:sp>
        <p:nvSpPr>
          <p:cNvPr id="2" name="Title 1"/>
          <p:cNvSpPr>
            <a:spLocks noGrp="1"/>
          </p:cNvSpPr>
          <p:nvPr>
            <p:ph type="title"/>
          </p:nvPr>
        </p:nvSpPr>
        <p:spPr/>
        <p:txBody>
          <a:bodyPr>
            <a:normAutofit/>
          </a:bodyPr>
          <a:lstStyle/>
          <a:p>
            <a:pPr algn="ctr"/>
            <a:r>
              <a:rPr lang="en-GB" dirty="0" smtClean="0"/>
              <a:t>Whoever You Are</a:t>
            </a:r>
            <a:endParaRPr lang="en-GB" dirty="0"/>
          </a:p>
        </p:txBody>
      </p:sp>
      <p:pic>
        <p:nvPicPr>
          <p:cNvPr id="1027" name="Picture 3" descr="C:\Users\nanter\Desktop\photo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484785"/>
            <a:ext cx="7920880"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2882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Arial" pitchFamily="34" charset="0"/>
              <a:buChar char="•"/>
            </a:pPr>
            <a:r>
              <a:rPr lang="en-GB" dirty="0" smtClean="0"/>
              <a:t>From the same image in the previous slide, it is also evident that the children are from different religious backgrounds</a:t>
            </a:r>
          </a:p>
          <a:p>
            <a:pPr>
              <a:buFont typeface="Arial" pitchFamily="34" charset="0"/>
              <a:buChar char="•"/>
            </a:pPr>
            <a:r>
              <a:rPr lang="en-GB" dirty="0" smtClean="0"/>
              <a:t>Some children worship in temples, other in mosques and others in churches</a:t>
            </a:r>
          </a:p>
          <a:p>
            <a:pPr>
              <a:buFont typeface="Arial" pitchFamily="34" charset="0"/>
              <a:buChar char="•"/>
            </a:pPr>
            <a:r>
              <a:rPr lang="en-GB" dirty="0" smtClean="0"/>
              <a:t>Children also study in different schools and live in different homes</a:t>
            </a:r>
          </a:p>
          <a:p>
            <a:pPr>
              <a:buFont typeface="Arial" pitchFamily="34" charset="0"/>
              <a:buChar char="•"/>
            </a:pPr>
            <a:r>
              <a:rPr lang="en-GB" dirty="0" smtClean="0"/>
              <a:t>However according to the author they are all the same “ their smiles are like yours. Their hurts are like yours, and they cry like you too” (Carlson 2)</a:t>
            </a:r>
          </a:p>
          <a:p>
            <a:pPr>
              <a:buFont typeface="Arial" pitchFamily="34" charset="0"/>
              <a:buChar char="•"/>
            </a:pPr>
            <a:endParaRPr lang="en-GB" dirty="0"/>
          </a:p>
          <a:p>
            <a:pPr>
              <a:buFont typeface="Courier New" pitchFamily="49" charset="0"/>
              <a:buNone/>
            </a:pPr>
            <a:endParaRPr lang="en-GB" dirty="0" smtClean="0"/>
          </a:p>
          <a:p>
            <a:pPr>
              <a:buFont typeface="Courier New" pitchFamily="49" charset="0"/>
              <a:buNone/>
            </a:pPr>
            <a:endParaRPr lang="en-GB" dirty="0"/>
          </a:p>
          <a:p>
            <a:endParaRPr lang="en-GB" dirty="0"/>
          </a:p>
        </p:txBody>
      </p:sp>
      <p:sp>
        <p:nvSpPr>
          <p:cNvPr id="3" name="Title 2"/>
          <p:cNvSpPr>
            <a:spLocks noGrp="1"/>
          </p:cNvSpPr>
          <p:nvPr>
            <p:ph type="title"/>
          </p:nvPr>
        </p:nvSpPr>
        <p:spPr/>
        <p:txBody>
          <a:bodyPr>
            <a:normAutofit/>
          </a:bodyPr>
          <a:lstStyle/>
          <a:p>
            <a:pPr algn="ctr"/>
            <a:r>
              <a:rPr lang="en-GB" dirty="0" smtClean="0"/>
              <a:t>Whoever You Are</a:t>
            </a:r>
            <a:endParaRPr lang="en-GB" dirty="0"/>
          </a:p>
        </p:txBody>
      </p:sp>
    </p:spTree>
    <p:extLst>
      <p:ext uri="{BB962C8B-B14F-4D97-AF65-F5344CB8AC3E}">
        <p14:creationId xmlns:p14="http://schemas.microsoft.com/office/powerpoint/2010/main" val="3262790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The book also </a:t>
            </a:r>
            <a:r>
              <a:rPr lang="en-GB" dirty="0" smtClean="0"/>
              <a:t>honours </a:t>
            </a:r>
            <a:r>
              <a:rPr lang="en-GB" dirty="0"/>
              <a:t>the </a:t>
            </a:r>
            <a:r>
              <a:rPr lang="en-GB" dirty="0" smtClean="0"/>
              <a:t>characteristics </a:t>
            </a:r>
            <a:r>
              <a:rPr lang="en-GB" dirty="0"/>
              <a:t>that we see in each other</a:t>
            </a:r>
          </a:p>
          <a:p>
            <a:r>
              <a:rPr lang="en-GB" dirty="0"/>
              <a:t>It embraces our different personal attributes</a:t>
            </a:r>
          </a:p>
          <a:p>
            <a:r>
              <a:rPr lang="en-GB" dirty="0"/>
              <a:t>It </a:t>
            </a:r>
            <a:r>
              <a:rPr lang="en-GB" dirty="0" smtClean="0"/>
              <a:t>encourages </a:t>
            </a:r>
            <a:r>
              <a:rPr lang="en-GB" dirty="0"/>
              <a:t>us to embrace our unique qualities, while having a clear understanding that emotions, open hearts and love are found in all </a:t>
            </a:r>
            <a:r>
              <a:rPr lang="en-GB" dirty="0" smtClean="0"/>
              <a:t>cultures</a:t>
            </a:r>
          </a:p>
          <a:p>
            <a:r>
              <a:rPr lang="en-GB" dirty="0" smtClean="0"/>
              <a:t>“Little one, wherever you are, wherever you go, there are little ones just like you all over the world” (Carlson 1)</a:t>
            </a:r>
            <a:endParaRPr lang="en-GB" dirty="0"/>
          </a:p>
          <a:p>
            <a:endParaRPr lang="en-GB" dirty="0"/>
          </a:p>
        </p:txBody>
      </p:sp>
      <p:sp>
        <p:nvSpPr>
          <p:cNvPr id="3" name="Title 2"/>
          <p:cNvSpPr>
            <a:spLocks noGrp="1"/>
          </p:cNvSpPr>
          <p:nvPr>
            <p:ph type="title"/>
          </p:nvPr>
        </p:nvSpPr>
        <p:spPr/>
        <p:txBody>
          <a:bodyPr/>
          <a:lstStyle/>
          <a:p>
            <a:pPr algn="ctr"/>
            <a:r>
              <a:rPr lang="en-GB" dirty="0" smtClean="0"/>
              <a:t>Whoever You Are</a:t>
            </a:r>
            <a:endParaRPr lang="en-GB" dirty="0"/>
          </a:p>
        </p:txBody>
      </p:sp>
    </p:spTree>
    <p:extLst>
      <p:ext uri="{BB962C8B-B14F-4D97-AF65-F5344CB8AC3E}">
        <p14:creationId xmlns:p14="http://schemas.microsoft.com/office/powerpoint/2010/main" val="2602313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Font typeface="Arial" pitchFamily="34" charset="0"/>
              <a:buChar char="•"/>
            </a:pPr>
            <a:r>
              <a:rPr lang="en-GB" dirty="0" smtClean="0"/>
              <a:t>Each page of the book also reveals the fascinating differences in the world we live in</a:t>
            </a:r>
          </a:p>
          <a:p>
            <a:pPr>
              <a:buFont typeface="Arial" pitchFamily="34" charset="0"/>
              <a:buChar char="•"/>
            </a:pPr>
            <a:r>
              <a:rPr lang="en-GB" dirty="0"/>
              <a:t> E</a:t>
            </a:r>
            <a:r>
              <a:rPr lang="en-GB" dirty="0" smtClean="0"/>
              <a:t>ach page has colourful depictions of children shown in their native homes, countries and schools</a:t>
            </a:r>
          </a:p>
          <a:p>
            <a:pPr>
              <a:buFont typeface="Arial" pitchFamily="34" charset="0"/>
              <a:buChar char="•"/>
            </a:pPr>
            <a:r>
              <a:rPr lang="en-GB" dirty="0" smtClean="0"/>
              <a:t>The pictures are therefore a reminder to all readers of the book that we are indeed diverse around the world and our diversity is fantastic</a:t>
            </a:r>
          </a:p>
          <a:p>
            <a:pPr>
              <a:buFont typeface="Arial" pitchFamily="34" charset="0"/>
              <a:buChar char="•"/>
            </a:pPr>
            <a:r>
              <a:rPr lang="en-GB" dirty="0" smtClean="0"/>
              <a:t>“ Their skin may be different, their schools may be different, their words may be different…” (Carlson 12)</a:t>
            </a:r>
          </a:p>
          <a:p>
            <a:endParaRPr lang="en-GB" dirty="0"/>
          </a:p>
        </p:txBody>
      </p:sp>
      <p:sp>
        <p:nvSpPr>
          <p:cNvPr id="2" name="Title 1"/>
          <p:cNvSpPr>
            <a:spLocks noGrp="1"/>
          </p:cNvSpPr>
          <p:nvPr>
            <p:ph type="title"/>
          </p:nvPr>
        </p:nvSpPr>
        <p:spPr/>
        <p:txBody>
          <a:bodyPr>
            <a:normAutofit/>
          </a:bodyPr>
          <a:lstStyle/>
          <a:p>
            <a:pPr algn="ctr"/>
            <a:r>
              <a:rPr lang="en-GB" dirty="0" smtClean="0"/>
              <a:t>Whoever You Are</a:t>
            </a:r>
            <a:endParaRPr lang="en-GB" dirty="0"/>
          </a:p>
        </p:txBody>
      </p:sp>
    </p:spTree>
    <p:extLst>
      <p:ext uri="{BB962C8B-B14F-4D97-AF65-F5344CB8AC3E}">
        <p14:creationId xmlns:p14="http://schemas.microsoft.com/office/powerpoint/2010/main" val="3076119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dirty="0" smtClean="0"/>
              <a:t>“Smiles are the same, and hearts are just the same-wherever they are, wherever you are, wherever we are, all over the world” (Carlson 8)</a:t>
            </a:r>
          </a:p>
          <a:p>
            <a:r>
              <a:rPr lang="en-GB" dirty="0" smtClean="0"/>
              <a:t>The statement is repeated in the book to show how much children are the same</a:t>
            </a:r>
          </a:p>
          <a:p>
            <a:r>
              <a:rPr lang="en-GB" dirty="0" smtClean="0"/>
              <a:t>As much as different parts of the world, situations within which people are in and the activities people engage in at different times differ, </a:t>
            </a:r>
          </a:p>
          <a:p>
            <a:r>
              <a:rPr lang="en-GB" dirty="0" smtClean="0"/>
              <a:t>All people are the same in some aspects that are  beyond human construction</a:t>
            </a:r>
            <a:endParaRPr lang="en-GB" dirty="0"/>
          </a:p>
        </p:txBody>
      </p:sp>
      <p:sp>
        <p:nvSpPr>
          <p:cNvPr id="3" name="Title 2"/>
          <p:cNvSpPr>
            <a:spLocks noGrp="1"/>
          </p:cNvSpPr>
          <p:nvPr>
            <p:ph type="title"/>
          </p:nvPr>
        </p:nvSpPr>
        <p:spPr/>
        <p:txBody>
          <a:bodyPr/>
          <a:lstStyle/>
          <a:p>
            <a:pPr algn="ctr"/>
            <a:r>
              <a:rPr lang="en-GB" dirty="0" smtClean="0"/>
              <a:t>Whoever You Are</a:t>
            </a:r>
            <a:endParaRPr lang="en-GB" dirty="0"/>
          </a:p>
        </p:txBody>
      </p:sp>
    </p:spTree>
    <p:extLst>
      <p:ext uri="{BB962C8B-B14F-4D97-AF65-F5344CB8AC3E}">
        <p14:creationId xmlns:p14="http://schemas.microsoft.com/office/powerpoint/2010/main" val="95395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smtClean="0"/>
              <a:t>Whoever You Are</a:t>
            </a:r>
            <a:endParaRPr lang="en-GB" dirty="0"/>
          </a:p>
        </p:txBody>
      </p:sp>
      <p:pic>
        <p:nvPicPr>
          <p:cNvPr id="3074" name="Picture 2" descr="C:\Users\nanter\Desktop\whoeveryouare-130216042708-phpapp02-thumbnail-4.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54692" y="1481138"/>
            <a:ext cx="6034616" cy="4525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612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52736"/>
            <a:ext cx="8229600" cy="6552728"/>
          </a:xfrm>
        </p:spPr>
        <p:txBody>
          <a:bodyPr>
            <a:noAutofit/>
          </a:bodyPr>
          <a:lstStyle/>
          <a:p>
            <a:r>
              <a:rPr lang="en-GB" sz="2800" dirty="0" smtClean="0"/>
              <a:t>The cover page has an image of an adult embracing children</a:t>
            </a:r>
          </a:p>
          <a:p>
            <a:r>
              <a:rPr lang="en-GB" sz="2800" dirty="0" smtClean="0"/>
              <a:t>The children are of a different complexion</a:t>
            </a:r>
          </a:p>
          <a:p>
            <a:r>
              <a:rPr lang="en-GB" sz="2800" dirty="0" smtClean="0"/>
              <a:t>The children are also dressed differently</a:t>
            </a:r>
          </a:p>
          <a:p>
            <a:r>
              <a:rPr lang="en-GB" sz="2800" dirty="0" smtClean="0"/>
              <a:t>The children have each a different hair type</a:t>
            </a:r>
          </a:p>
          <a:p>
            <a:r>
              <a:rPr lang="en-GB" sz="2800" dirty="0" smtClean="0"/>
              <a:t>The children also have different general looks  with others being narrow-faced and other being broad-faced</a:t>
            </a:r>
          </a:p>
          <a:p>
            <a:r>
              <a:rPr lang="en-GB" sz="2800" dirty="0" smtClean="0"/>
              <a:t>The children are however all the same because  “joy, love, pain, blood, smiles, and hearts are the same wherever you’ve been, wherever you are, and wherever you will be, whoever you are” (Carlson 32)</a:t>
            </a:r>
            <a:endParaRPr lang="en-GB" sz="2800" dirty="0"/>
          </a:p>
        </p:txBody>
      </p:sp>
      <p:sp>
        <p:nvSpPr>
          <p:cNvPr id="3" name="Title 2"/>
          <p:cNvSpPr>
            <a:spLocks noGrp="1"/>
          </p:cNvSpPr>
          <p:nvPr>
            <p:ph type="title"/>
          </p:nvPr>
        </p:nvSpPr>
        <p:spPr>
          <a:xfrm>
            <a:off x="457200" y="274638"/>
            <a:ext cx="8229600" cy="850106"/>
          </a:xfrm>
        </p:spPr>
        <p:txBody>
          <a:bodyPr/>
          <a:lstStyle/>
          <a:p>
            <a:pPr algn="ctr"/>
            <a:r>
              <a:rPr lang="en-GB" dirty="0" smtClean="0"/>
              <a:t>Whoever You Are</a:t>
            </a:r>
            <a:endParaRPr lang="en-GB" dirty="0"/>
          </a:p>
        </p:txBody>
      </p:sp>
    </p:spTree>
    <p:extLst>
      <p:ext uri="{BB962C8B-B14F-4D97-AF65-F5344CB8AC3E}">
        <p14:creationId xmlns:p14="http://schemas.microsoft.com/office/powerpoint/2010/main" val="3136142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GB" sz="2800" dirty="0" smtClean="0"/>
              <a:t>“But inside, their hearts are just like yours, whoever they are, wherever they are, all over the world” (Carlson 13)</a:t>
            </a:r>
          </a:p>
          <a:p>
            <a:r>
              <a:rPr lang="en-GB" sz="2800" dirty="0" smtClean="0"/>
              <a:t>This statement is a reinforcement of the need for children to appreciate who they are Children are encouraged not to be uncomfortable with how they look and live as well as how their peers look and live</a:t>
            </a:r>
          </a:p>
          <a:p>
            <a:r>
              <a:rPr lang="en-GB" sz="2800" dirty="0" smtClean="0"/>
              <a:t>If any, then children should always be sure that the inside of all children is the same all over the world</a:t>
            </a:r>
            <a:endParaRPr lang="en-GB" sz="2800" dirty="0"/>
          </a:p>
        </p:txBody>
      </p:sp>
      <p:sp>
        <p:nvSpPr>
          <p:cNvPr id="3" name="Title 2"/>
          <p:cNvSpPr>
            <a:spLocks noGrp="1"/>
          </p:cNvSpPr>
          <p:nvPr>
            <p:ph type="title"/>
          </p:nvPr>
        </p:nvSpPr>
        <p:spPr/>
        <p:txBody>
          <a:bodyPr>
            <a:normAutofit/>
          </a:bodyPr>
          <a:lstStyle/>
          <a:p>
            <a:pPr algn="ctr"/>
            <a:r>
              <a:rPr lang="en-GB" sz="4800" dirty="0" smtClean="0"/>
              <a:t>Whoever You Are</a:t>
            </a:r>
            <a:endParaRPr lang="en-GB" sz="4800" dirty="0"/>
          </a:p>
        </p:txBody>
      </p:sp>
    </p:spTree>
    <p:extLst>
      <p:ext uri="{BB962C8B-B14F-4D97-AF65-F5344CB8AC3E}">
        <p14:creationId xmlns:p14="http://schemas.microsoft.com/office/powerpoint/2010/main" val="1994170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2800" dirty="0" smtClean="0"/>
              <a:t>Carlson, Nancy L. ABC, I Like Me! Viking, 1997</a:t>
            </a:r>
            <a:endParaRPr lang="en-GB" sz="2800" dirty="0"/>
          </a:p>
        </p:txBody>
      </p:sp>
      <p:sp>
        <p:nvSpPr>
          <p:cNvPr id="2" name="Title 1"/>
          <p:cNvSpPr>
            <a:spLocks noGrp="1"/>
          </p:cNvSpPr>
          <p:nvPr>
            <p:ph type="title"/>
          </p:nvPr>
        </p:nvSpPr>
        <p:spPr/>
        <p:txBody>
          <a:bodyPr>
            <a:normAutofit fontScale="90000"/>
          </a:bodyPr>
          <a:lstStyle/>
          <a:p>
            <a:pPr algn="ctr"/>
            <a:r>
              <a:rPr lang="en-GB" sz="5300" dirty="0" smtClean="0"/>
              <a:t>References</a:t>
            </a:r>
            <a:r>
              <a:rPr lang="en-GB" dirty="0" smtClean="0"/>
              <a:t/>
            </a:r>
            <a:br>
              <a:rPr lang="en-GB" dirty="0" smtClean="0"/>
            </a:br>
            <a:endParaRPr lang="en-GB" dirty="0"/>
          </a:p>
        </p:txBody>
      </p:sp>
    </p:spTree>
    <p:extLst>
      <p:ext uri="{BB962C8B-B14F-4D97-AF65-F5344CB8AC3E}">
        <p14:creationId xmlns:p14="http://schemas.microsoft.com/office/powerpoint/2010/main" val="14384565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481</TotalTime>
  <Words>1156</Words>
  <Application>Microsoft Office PowerPoint</Application>
  <PresentationFormat>On-screen Show (4:3)</PresentationFormat>
  <Paragraphs>77</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Whoever You Are</vt:lpstr>
      <vt:lpstr>Whoever You Are</vt:lpstr>
      <vt:lpstr>Whoever You Are</vt:lpstr>
      <vt:lpstr>Whoever You Are</vt:lpstr>
      <vt:lpstr>Whoever You Are</vt:lpstr>
      <vt:lpstr>Whoever You Are</vt:lpstr>
      <vt:lpstr>Whoever You Are</vt:lpstr>
      <vt:lpstr>Whoever You Are</vt:lpstr>
      <vt:lpstr>Whoever You Are</vt:lpstr>
      <vt:lpstr>Whoever You Are</vt:lpstr>
      <vt:lpstr>Whoever You Are</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nanter</dc:creator>
  <cp:lastModifiedBy>Kamande</cp:lastModifiedBy>
  <cp:revision>134</cp:revision>
  <dcterms:created xsi:type="dcterms:W3CDTF">2020-07-21T13:22:01Z</dcterms:created>
  <dcterms:modified xsi:type="dcterms:W3CDTF">2020-08-01T19:00:01Z</dcterms:modified>
</cp:coreProperties>
</file>